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78" r:id="rId8"/>
    <p:sldId id="261" r:id="rId9"/>
    <p:sldId id="272" r:id="rId10"/>
    <p:sldId id="273" r:id="rId11"/>
    <p:sldId id="262" r:id="rId12"/>
    <p:sldId id="274" r:id="rId13"/>
    <p:sldId id="275" r:id="rId14"/>
    <p:sldId id="276" r:id="rId15"/>
    <p:sldId id="283" r:id="rId16"/>
    <p:sldId id="264" r:id="rId17"/>
    <p:sldId id="284" r:id="rId18"/>
    <p:sldId id="266" r:id="rId19"/>
    <p:sldId id="267" r:id="rId20"/>
    <p:sldId id="285" r:id="rId21"/>
    <p:sldId id="269" r:id="rId22"/>
    <p:sldId id="270" r:id="rId23"/>
    <p:sldId id="271"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DD4CC2-4993-46E6-ADEC-42C7147AFFC8}">
          <p14:sldIdLst>
            <p14:sldId id="256"/>
            <p14:sldId id="257"/>
            <p14:sldId id="258"/>
            <p14:sldId id="259"/>
          </p14:sldIdLst>
        </p14:section>
        <p14:section name="Untitled Section" id="{54C8C732-93ED-4404-82C4-A34373407736}">
          <p14:sldIdLst>
            <p14:sldId id="260"/>
            <p14:sldId id="278"/>
            <p14:sldId id="261"/>
            <p14:sldId id="272"/>
            <p14:sldId id="273"/>
            <p14:sldId id="262"/>
            <p14:sldId id="274"/>
            <p14:sldId id="275"/>
            <p14:sldId id="276"/>
            <p14:sldId id="283"/>
            <p14:sldId id="264"/>
            <p14:sldId id="284"/>
            <p14:sldId id="266"/>
            <p14:sldId id="267"/>
            <p14:sldId id="285"/>
            <p14:sldId id="269"/>
            <p14:sldId id="270"/>
            <p14:sldId id="271"/>
            <p14:sldId id="28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586C1A77-5BF7-4FA6-9510-E516F52A6A4D}" type="datetimeFigureOut">
              <a:rPr lang="en-IN" smtClean="0"/>
            </a:fld>
            <a:endParaRPr lang="en-IN"/>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215917C5-1220-4936-BF2B-87D21258FE9F}" type="slidenum">
              <a:rPr lang="en-IN" smtClean="0"/>
            </a:fld>
            <a:endParaRPr lang="en-IN"/>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86C1A77-5BF7-4FA6-9510-E516F52A6A4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5917C5-1220-4936-BF2B-87D21258FE9F}" type="slidenum">
              <a:rPr lang="en-IN" smtClean="0"/>
            </a:fld>
            <a:endParaRPr lang="en-I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86C1A77-5BF7-4FA6-9510-E516F52A6A4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5917C5-1220-4936-BF2B-87D21258FE9F}" type="slidenum">
              <a:rPr lang="en-IN" smtClean="0"/>
            </a:fld>
            <a:endParaRPr lang="en-IN"/>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86C1A77-5BF7-4FA6-9510-E516F52A6A4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5917C5-1220-4936-BF2B-87D21258FE9F}" type="slidenum">
              <a:rPr lang="en-IN" smtClean="0"/>
            </a:fld>
            <a:endParaRPr lang="en-I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586C1A77-5BF7-4FA6-9510-E516F52A6A4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5917C5-1220-4936-BF2B-87D21258FE9F}" type="slidenum">
              <a:rPr lang="en-IN" smtClean="0"/>
            </a:fld>
            <a:endParaRPr lang="en-I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586C1A77-5BF7-4FA6-9510-E516F52A6A4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5917C5-1220-4936-BF2B-87D21258FE9F}" type="slidenum">
              <a:rPr lang="en-IN" smtClean="0"/>
            </a:fld>
            <a:endParaRPr lang="en-I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586C1A77-5BF7-4FA6-9510-E516F52A6A4D}"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15917C5-1220-4936-BF2B-87D21258FE9F}" type="slidenum">
              <a:rPr lang="en-IN" smtClean="0"/>
            </a:fld>
            <a:endParaRPr lang="en-I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6C1A77-5BF7-4FA6-9510-E516F52A6A4D}"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15917C5-1220-4936-BF2B-87D21258FE9F}" type="slidenum">
              <a:rPr lang="en-IN" smtClean="0"/>
            </a:fld>
            <a:endParaRPr lang="en-I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6C1A77-5BF7-4FA6-9510-E516F52A6A4D}"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15917C5-1220-4936-BF2B-87D21258FE9F}" type="slidenum">
              <a:rPr lang="en-IN" smtClean="0"/>
            </a:fld>
            <a:endParaRPr lang="en-I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86C1A77-5BF7-4FA6-9510-E516F52A6A4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5917C5-1220-4936-BF2B-87D21258FE9F}" type="slidenum">
              <a:rPr lang="en-IN" smtClean="0"/>
            </a:fld>
            <a:endParaRPr lang="en-I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86C1A77-5BF7-4FA6-9510-E516F52A6A4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5917C5-1220-4936-BF2B-87D21258FE9F}" type="slidenum">
              <a:rPr lang="en-IN" smtClean="0"/>
            </a:fld>
            <a:endParaRPr lang="en-I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lstStyle/>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586C1A77-5BF7-4FA6-9510-E516F52A6A4D}" type="datetimeFigureOut">
              <a:rPr lang="en-IN" smtClean="0"/>
            </a:fld>
            <a:endParaRPr lang="en-IN"/>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215917C5-1220-4936-BF2B-87D21258FE9F}"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google.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jis  jis group imag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59045" y="19050"/>
            <a:ext cx="1560830" cy="119443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ctrTitle"/>
          </p:nvPr>
        </p:nvSpPr>
        <p:spPr>
          <a:xfrm>
            <a:off x="1118235" y="1213485"/>
            <a:ext cx="9812020" cy="941705"/>
          </a:xfrm>
        </p:spPr>
        <p:txBody>
          <a:bodyPr>
            <a:normAutofit/>
            <a:scene3d>
              <a:camera prst="orthographicFront"/>
              <a:lightRig rig="threePt" dir="t"/>
            </a:scene3d>
          </a:bodyPr>
          <a:lstStyle/>
          <a:p>
            <a:r>
              <a:rPr lang="en-IN" sz="4800"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ritannic Bold" panose="020B0903060703020204" charset="0"/>
                <a:ea typeface="Yu Gothic UI Semibold" panose="020B0700000000000000" charset="-128"/>
                <a:cs typeface="Britannic Bold" panose="020B0903060703020204" charset="0"/>
              </a:rPr>
              <a:t>PROJECT ON WEATHER APP</a:t>
            </a:r>
            <a:endParaRPr lang="en-IN" sz="4800"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ritannic Bold" panose="020B0903060703020204" charset="0"/>
              <a:ea typeface="Yu Gothic UI Semibold" panose="020B0700000000000000" charset="-128"/>
              <a:cs typeface="Britannic Bold" panose="020B0903060703020204" charset="0"/>
            </a:endParaRPr>
          </a:p>
        </p:txBody>
      </p:sp>
      <p:sp>
        <p:nvSpPr>
          <p:cNvPr id="12" name="TextBox 11"/>
          <p:cNvSpPr txBox="1"/>
          <p:nvPr/>
        </p:nvSpPr>
        <p:spPr>
          <a:xfrm>
            <a:off x="2935489" y="3582028"/>
            <a:ext cx="6320901" cy="2676525"/>
          </a:xfrm>
          <a:prstGeom prst="rect">
            <a:avLst/>
          </a:prstGeom>
          <a:noFill/>
        </p:spPr>
        <p:txBody>
          <a:bodyPr wrap="square" rtlCol="0">
            <a:spAutoFit/>
          </a:bodyPr>
          <a:lstStyle/>
          <a:p>
            <a:r>
              <a:rPr lang="en-IN" sz="2400" b="1" u="sng" dirty="0">
                <a:effectLst>
                  <a:outerShdw blurRad="38100" dist="38100" dir="2700000" algn="tl">
                    <a:srgbClr val="000000">
                      <a:alpha val="43137"/>
                    </a:srgbClr>
                  </a:outerShdw>
                </a:effectLst>
              </a:rPr>
              <a:t>TEAM MEMBERS :</a:t>
            </a:r>
            <a:endParaRPr lang="en-IN" sz="2400" b="1" u="sng" dirty="0">
              <a:effectLst>
                <a:outerShdw blurRad="38100" dist="38100" dir="2700000" algn="tl">
                  <a:srgbClr val="000000">
                    <a:alpha val="43137"/>
                  </a:srgbClr>
                </a:outerShdw>
              </a:effectLst>
            </a:endParaRPr>
          </a:p>
          <a:p>
            <a:endParaRPr lang="en-IN" sz="2400" b="1" u="sng" dirty="0">
              <a:effectLst>
                <a:outerShdw blurRad="38100" dist="38100" dir="2700000" algn="tl">
                  <a:srgbClr val="000000">
                    <a:alpha val="43137"/>
                  </a:srgbClr>
                </a:outerShdw>
              </a:effectLst>
            </a:endParaRPr>
          </a:p>
          <a:p>
            <a:r>
              <a:rPr lang="en-IN" sz="2400" dirty="0"/>
              <a:t>1.SURYAKANTA MAZUMDER</a:t>
            </a:r>
            <a:r>
              <a:rPr lang="en-IN" sz="2400" dirty="0">
                <a:effectLst>
                  <a:outerShdw blurRad="38100" dist="38100" dir="2700000" algn="tl">
                    <a:srgbClr val="000000">
                      <a:alpha val="43137"/>
                    </a:srgbClr>
                  </a:outerShdw>
                </a:effectLst>
              </a:rPr>
              <a:t>430416010057</a:t>
            </a:r>
            <a:r>
              <a:rPr lang="en-IN" sz="2400" dirty="0"/>
              <a:t> </a:t>
            </a:r>
            <a:endParaRPr lang="en-IN" sz="2400" dirty="0"/>
          </a:p>
          <a:p>
            <a:r>
              <a:rPr lang="en-IN" sz="2400" dirty="0"/>
              <a:t>2.PARTHA </a:t>
            </a:r>
            <a:r>
              <a:rPr lang="en-IN" sz="2400" dirty="0" smtClean="0"/>
              <a:t>GHOSH                 </a:t>
            </a:r>
            <a:r>
              <a:rPr lang="en-IN" sz="2400" dirty="0" smtClean="0">
                <a:effectLst>
                  <a:outerShdw blurRad="38100" dist="38100" dir="2700000" algn="tl">
                    <a:srgbClr val="000000">
                      <a:alpha val="43137"/>
                    </a:srgbClr>
                  </a:outerShdw>
                </a:effectLst>
              </a:rPr>
              <a:t>430416010026</a:t>
            </a:r>
            <a:endParaRPr lang="en-IN" sz="2400" dirty="0">
              <a:effectLst>
                <a:outerShdw blurRad="38100" dist="38100" dir="2700000" algn="tl">
                  <a:srgbClr val="000000">
                    <a:alpha val="43137"/>
                  </a:srgbClr>
                </a:outerShdw>
              </a:effectLst>
            </a:endParaRPr>
          </a:p>
          <a:p>
            <a:r>
              <a:rPr lang="en-IN" sz="2400" dirty="0"/>
              <a:t>3.INDRANI </a:t>
            </a:r>
            <a:r>
              <a:rPr lang="en-IN" sz="2400" dirty="0" smtClean="0"/>
              <a:t>BARDHAN            </a:t>
            </a:r>
            <a:r>
              <a:rPr lang="en-IN" sz="2400" dirty="0" smtClean="0">
                <a:effectLst>
                  <a:outerShdw blurRad="38100" dist="38100" dir="2700000" algn="tl">
                    <a:srgbClr val="000000">
                      <a:alpha val="43137"/>
                    </a:srgbClr>
                  </a:outerShdw>
                </a:effectLst>
              </a:rPr>
              <a:t>430416020018</a:t>
            </a:r>
            <a:endParaRPr lang="en-IN" sz="2400" dirty="0"/>
          </a:p>
          <a:p>
            <a:r>
              <a:rPr lang="en-IN" sz="2400" dirty="0"/>
              <a:t>4.SANCHARI </a:t>
            </a:r>
            <a:r>
              <a:rPr lang="en-IN" sz="2400" dirty="0" smtClean="0"/>
              <a:t>ROY                  </a:t>
            </a:r>
            <a:r>
              <a:rPr lang="en-IN" sz="2400" dirty="0" smtClean="0">
                <a:effectLst>
                  <a:outerShdw blurRad="38100" dist="38100" dir="2700000" algn="tl">
                    <a:srgbClr val="000000">
                      <a:alpha val="43137"/>
                    </a:srgbClr>
                  </a:outerShdw>
                </a:effectLst>
              </a:rPr>
              <a:t>430416020036</a:t>
            </a:r>
            <a:r>
              <a:rPr lang="en-IN" sz="2400" dirty="0" smtClean="0"/>
              <a:t>              </a:t>
            </a:r>
            <a:endParaRPr lang="en-IN" sz="2400" dirty="0"/>
          </a:p>
          <a:p>
            <a:r>
              <a:rPr lang="en-IN" sz="2400" dirty="0"/>
              <a:t>5.SARBANI MUKHERJEE      </a:t>
            </a:r>
            <a:r>
              <a:rPr lang="en-IN" sz="2400" dirty="0">
                <a:effectLst>
                  <a:outerShdw blurRad="38100" dist="38100" dir="2700000" algn="tl">
                    <a:srgbClr val="000000">
                      <a:alpha val="43137"/>
                    </a:srgbClr>
                  </a:outerShdw>
                </a:effectLst>
              </a:rPr>
              <a:t>430416010038</a:t>
            </a:r>
            <a:endParaRPr lang="en-IN" sz="2400" dirty="0">
              <a:effectLst>
                <a:outerShdw blurRad="38100" dist="38100" dir="2700000" algn="tl">
                  <a:srgbClr val="000000">
                    <a:alpha val="43137"/>
                  </a:srgbClr>
                </a:outerShdw>
              </a:effectLst>
            </a:endParaRPr>
          </a:p>
        </p:txBody>
      </p:sp>
      <p:sp>
        <p:nvSpPr>
          <p:cNvPr id="2" name="Text Box 1"/>
          <p:cNvSpPr txBox="1"/>
          <p:nvPr/>
        </p:nvSpPr>
        <p:spPr>
          <a:xfrm>
            <a:off x="2219960" y="2396490"/>
            <a:ext cx="8059420" cy="521970"/>
          </a:xfrm>
          <a:prstGeom prst="rect">
            <a:avLst/>
          </a:prstGeom>
          <a:noFill/>
        </p:spPr>
        <p:txBody>
          <a:bodyPr wrap="none" rtlCol="0">
            <a:spAutoFit/>
          </a:bodyPr>
          <a:lstStyle/>
          <a:p>
            <a:r>
              <a:rPr lang="en-IN" altLang="en-US" sz="2800" b="1" u="sng">
                <a:solidFill>
                  <a:schemeClr val="tx1"/>
                </a:solidFill>
                <a:latin typeface="Arial Rounded MT Bold" panose="020F0704030504030204" charset="0"/>
                <a:cs typeface="Arial Rounded MT Bold" panose="020F0704030504030204" charset="0"/>
              </a:rPr>
              <a:t>PROJECT GUIDE </a:t>
            </a:r>
            <a:r>
              <a:rPr lang="en-IN" altLang="en-US" sz="2800">
                <a:latin typeface="Arial Rounded MT Bold" panose="020F0704030504030204" charset="0"/>
                <a:cs typeface="Arial Rounded MT Bold" panose="020F0704030504030204" charset="0"/>
              </a:rPr>
              <a:t>:  </a:t>
            </a:r>
            <a:r>
              <a:rPr lang="en-IN" altLang="en-US" sz="2800">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rPr>
              <a:t>SOUMYA BHATTACHARYA</a:t>
            </a:r>
            <a:endParaRPr lang="en-IN" altLang="en-US" sz="2800">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014" y="427268"/>
            <a:ext cx="10515600" cy="1325563"/>
          </a:xfrm>
        </p:spPr>
        <p:txBody>
          <a:bodyPr/>
          <a:lstStyle/>
          <a:p>
            <a:r>
              <a:rPr lang="en-US" dirty="0"/>
              <a:t>Design</a:t>
            </a:r>
            <a:br>
              <a:rPr lang="en-US" dirty="0"/>
            </a:br>
            <a:endParaRPr lang="en-IN" dirty="0"/>
          </a:p>
        </p:txBody>
      </p:sp>
      <p:sp>
        <p:nvSpPr>
          <p:cNvPr id="3" name="Content Placeholder 2"/>
          <p:cNvSpPr>
            <a:spLocks noGrp="1"/>
          </p:cNvSpPr>
          <p:nvPr>
            <p:ph idx="1"/>
          </p:nvPr>
        </p:nvSpPr>
        <p:spPr>
          <a:xfrm>
            <a:off x="838200" y="1852258"/>
            <a:ext cx="10515600" cy="4351338"/>
          </a:xfrm>
        </p:spPr>
        <p:txBody>
          <a:bodyPr>
            <a:normAutofit fontScale="77500" lnSpcReduction="20000"/>
          </a:bodyPr>
          <a:lstStyle/>
          <a:p>
            <a:r>
              <a:rPr lang="en-US" sz="2600" dirty="0"/>
              <a:t>Headline at the top</a:t>
            </a:r>
            <a:endParaRPr lang="en-US" sz="2600" dirty="0"/>
          </a:p>
          <a:p>
            <a:r>
              <a:rPr lang="en-US" sz="2600" dirty="0"/>
              <a:t>Background image under the headline</a:t>
            </a:r>
            <a:endParaRPr lang="en-US" sz="2600" dirty="0"/>
          </a:p>
          <a:p>
            <a:r>
              <a:rPr lang="en-US" sz="2600" dirty="0"/>
              <a:t>The current local temperature will be displayed in Celsius</a:t>
            </a:r>
            <a:endParaRPr lang="en-US" sz="2600" dirty="0"/>
          </a:p>
          <a:p>
            <a:r>
              <a:rPr lang="en-US" sz="2600" dirty="0"/>
              <a:t>Along with the local temperature, local time and weather description will also be displayed.</a:t>
            </a:r>
            <a:endParaRPr lang="en-US" sz="2600" dirty="0"/>
          </a:p>
          <a:p>
            <a:r>
              <a:rPr lang="en-US" sz="2600" dirty="0"/>
              <a:t>A search box will be present for searching the weather for other locations</a:t>
            </a:r>
            <a:endParaRPr lang="en-US" sz="2600" dirty="0"/>
          </a:p>
          <a:p>
            <a:pPr lvl="1"/>
            <a:endParaRPr lang="en-US" u="sng" dirty="0"/>
          </a:p>
          <a:p>
            <a:pPr lvl="1"/>
            <a:r>
              <a:rPr lang="en-US" u="sng" dirty="0"/>
              <a:t>Behavior</a:t>
            </a:r>
            <a:endParaRPr lang="en-US" u="sng" dirty="0"/>
          </a:p>
          <a:p>
            <a:pPr lvl="1"/>
            <a:r>
              <a:rPr lang="en-US" dirty="0"/>
              <a:t>The page will ask for access to the user’s location on load to update weather information.</a:t>
            </a:r>
            <a:endParaRPr lang="en-US" dirty="0"/>
          </a:p>
          <a:p>
            <a:pPr lvl="1"/>
            <a:r>
              <a:rPr lang="en-US" dirty="0"/>
              <a:t>As soon as the page is refreshed after searching the background image will set to default image.</a:t>
            </a:r>
            <a:endParaRPr lang="en-US" dirty="0"/>
          </a:p>
          <a:p>
            <a:pPr lvl="1"/>
            <a:r>
              <a:rPr lang="en-US" dirty="0"/>
              <a:t>The animated weather image will change according to the climatic condition of the respective locations.</a:t>
            </a:r>
            <a:endParaRPr lang="en-US" dirty="0"/>
          </a:p>
          <a:p>
            <a:pPr marL="0" indent="0">
              <a:buNone/>
            </a:pP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5)"/>
          <p:cNvPicPr>
            <a:picLocks noGrp="1" noChangeAspect="1"/>
          </p:cNvPicPr>
          <p:nvPr>
            <p:ph idx="1"/>
          </p:nvPr>
        </p:nvPicPr>
        <p:blipFill>
          <a:blip r:embed="rId1"/>
          <a:srcRect l="3401" t="9960" r="273" b="6716"/>
          <a:stretch>
            <a:fillRect/>
          </a:stretch>
        </p:blipFill>
        <p:spPr>
          <a:xfrm>
            <a:off x="1000125" y="1372235"/>
            <a:ext cx="9487535" cy="5034280"/>
          </a:xfrm>
          <a:prstGeom prst="rect">
            <a:avLst/>
          </a:prstGeom>
        </p:spPr>
      </p:pic>
      <p:sp>
        <p:nvSpPr>
          <p:cNvPr id="5" name="Text Box 4"/>
          <p:cNvSpPr txBox="1"/>
          <p:nvPr/>
        </p:nvSpPr>
        <p:spPr>
          <a:xfrm>
            <a:off x="1960880" y="527050"/>
            <a:ext cx="7524750" cy="706755"/>
          </a:xfrm>
          <a:prstGeom prst="rect">
            <a:avLst/>
          </a:prstGeom>
          <a:noFill/>
        </p:spPr>
        <p:txBody>
          <a:bodyPr wrap="none" rtlCol="0">
            <a:spAutoFit/>
          </a:bodyPr>
          <a:lstStyle/>
          <a:p>
            <a:r>
              <a:rPr lang="en-IN" altLang="en-US" sz="4000"/>
              <a:t>This is the layout of the  start page :</a:t>
            </a:r>
            <a:endParaRPr lang="en-IN" altLang="en-US" sz="4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8075" cy="425450"/>
          </a:xfrm>
        </p:spPr>
        <p:txBody>
          <a:bodyPr>
            <a:normAutofit fontScale="90000"/>
          </a:bodyPr>
          <a:lstStyle/>
          <a:p>
            <a:r>
              <a:rPr lang="en-IN" altLang="en-US" sz="2800"/>
              <a:t>After entering a city in search bar the page shows this layout :</a:t>
            </a:r>
            <a:endParaRPr lang="en-IN" altLang="en-US" sz="2800"/>
          </a:p>
        </p:txBody>
      </p:sp>
      <p:pic>
        <p:nvPicPr>
          <p:cNvPr id="4" name="Content Placeholder 3" descr="Screenshot (7)"/>
          <p:cNvPicPr>
            <a:picLocks noGrp="1" noChangeAspect="1"/>
          </p:cNvPicPr>
          <p:nvPr>
            <p:ph idx="1"/>
          </p:nvPr>
        </p:nvPicPr>
        <p:blipFill>
          <a:blip r:embed="rId1"/>
          <a:srcRect l="2546" t="10581" r="441" b="7919"/>
          <a:stretch>
            <a:fillRect/>
          </a:stretch>
        </p:blipFill>
        <p:spPr>
          <a:xfrm>
            <a:off x="734060" y="1332865"/>
            <a:ext cx="9178290" cy="482346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
          <p:cNvPicPr>
            <a:picLocks noGrp="1" noChangeAspect="1"/>
          </p:cNvPicPr>
          <p:nvPr>
            <p:ph idx="1"/>
          </p:nvPr>
        </p:nvPicPr>
        <p:blipFill>
          <a:blip r:embed="rId1"/>
          <a:srcRect l="-345" t="9616" r="279" b="7077"/>
          <a:stretch>
            <a:fillRect/>
          </a:stretch>
        </p:blipFill>
        <p:spPr>
          <a:xfrm>
            <a:off x="878205" y="741680"/>
            <a:ext cx="9791700" cy="508762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r>
              <a:rPr lang="en-IN" b="1" u="sng" dirty="0" smtClean="0"/>
              <a:t>Introduction</a:t>
            </a:r>
            <a:endParaRPr lang="en-IN" b="1" u="sng" dirty="0"/>
          </a:p>
        </p:txBody>
      </p:sp>
      <p:sp>
        <p:nvSpPr>
          <p:cNvPr id="3" name="Content Placeholder 2"/>
          <p:cNvSpPr>
            <a:spLocks noGrp="1"/>
          </p:cNvSpPr>
          <p:nvPr>
            <p:ph idx="1"/>
          </p:nvPr>
        </p:nvSpPr>
        <p:spPr>
          <a:xfrm>
            <a:off x="609599" y="1174750"/>
            <a:ext cx="11316789" cy="7054850"/>
          </a:xfrm>
        </p:spPr>
        <p:txBody>
          <a:bodyPr/>
          <a:lstStyle/>
          <a:p>
            <a:pPr marL="0" indent="0">
              <a:buNone/>
            </a:pPr>
            <a:r>
              <a:rPr lang="en-US" sz="2800" dirty="0"/>
              <a:t>The easiest way to do this was to use the HTML Geolocation API which was pretty straightforward it had already been covered it in the JSON and APIs section of the curriculum. The Open Weather API gave us a way to update the location, temperature and weather description but we still needed to find a way to update the local time. </a:t>
            </a:r>
            <a:endParaRPr lang="en-US" sz="2800" dirty="0"/>
          </a:p>
          <a:p>
            <a:pPr marL="0" indent="0">
              <a:buNone/>
            </a:pPr>
            <a:r>
              <a:rPr lang="en-US" sz="2800" dirty="0"/>
              <a:t>The last thing we did was to update the weather icon on the conditions in the user’s location or city of interest. We decided a good way to do this was to check the weather description and change the icon based on that. So we considered a few possible scenarios such as clear sky, cloud, snow, sunny, rain etc. and wrote a bunch of conditional statements to check if the weather description contained one of keywords and then update the weather icon.</a:t>
            </a:r>
            <a:endParaRPr lang="en-IN" sz="2800" dirty="0"/>
          </a:p>
          <a:p>
            <a:endParaRPr lang="en-IN"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072" y="156623"/>
            <a:ext cx="10515600" cy="6701377"/>
          </a:xfrm>
        </p:spPr>
        <p:txBody>
          <a:bodyPr>
            <a:normAutofit fontScale="85000" lnSpcReduction="20000"/>
          </a:bodyPr>
          <a:lstStyle/>
          <a:p>
            <a:pPr marL="0" indent="0">
              <a:buNone/>
            </a:pPr>
            <a:r>
              <a:rPr lang="en-US" sz="3200" dirty="0">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rPr>
              <a:t>The main ingredients required to build this application are :</a:t>
            </a:r>
            <a:endParaRPr lang="en-US" dirty="0"/>
          </a:p>
          <a:p>
            <a:r>
              <a:rPr lang="en-US" dirty="0"/>
              <a:t>HTML – the information represented on the page.</a:t>
            </a:r>
            <a:endParaRPr lang="en-US" dirty="0"/>
          </a:p>
          <a:p>
            <a:r>
              <a:rPr lang="en-US" dirty="0"/>
              <a:t>CSS – the style or look of the information.</a:t>
            </a:r>
            <a:endParaRPr lang="en-US" dirty="0"/>
          </a:p>
          <a:p>
            <a:r>
              <a:rPr lang="en-US" dirty="0"/>
              <a:t>JAVASCRIPT – the programming language needed to add the necessary behavior (or interaction) to the webpage.</a:t>
            </a:r>
            <a:endParaRPr lang="en-US" dirty="0"/>
          </a:p>
          <a:p>
            <a:r>
              <a:rPr lang="en-US" dirty="0"/>
              <a:t>API (Application Programming Interface) - where and how we get the weather data.</a:t>
            </a:r>
            <a:endParaRPr lang="en-US" dirty="0"/>
          </a:p>
          <a:p>
            <a:r>
              <a:rPr lang="en-US" dirty="0"/>
              <a:t>JSON - the weather data.</a:t>
            </a:r>
            <a:endParaRPr lang="en-US" dirty="0"/>
          </a:p>
          <a:p>
            <a:r>
              <a:rPr lang="en-US" dirty="0"/>
              <a:t>jQuery - a JavaScript library that makes web programming a bit easier for us.</a:t>
            </a:r>
            <a:endParaRPr lang="en-US" dirty="0"/>
          </a:p>
          <a:p>
            <a:pPr marL="0" indent="0">
              <a:buNone/>
            </a:pPr>
            <a:endParaRPr lang="en-US" dirty="0"/>
          </a:p>
          <a:p>
            <a:pPr marL="0" indent="0">
              <a:buNone/>
            </a:pPr>
            <a:r>
              <a:rPr lang="en-US" dirty="0"/>
              <a:t>The main goal of this project is to build an application consisting of an .html file, a .css file, and a .js file that will run in a browser. For building this project we need a text editor to write our application. Better than a text editor, what we really want is an IDE, an Integrated Development Environment. This is a text editor that has some extra bells and whistles that will make our development lives much easier. </a:t>
            </a:r>
            <a:endParaRPr lang="en-US" dirty="0"/>
          </a:p>
          <a:p>
            <a:pPr marL="0" indent="0">
              <a:buNone/>
            </a:pPr>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charset="0"/>
                <a:cs typeface="Arial Rounded MT Bold" panose="020F0704030504030204" charset="0"/>
              </a:rPr>
              <a:t>Step 1 – The setup</a:t>
            </a:r>
            <a:endParaRPr lang="en-IN" dirty="0"/>
          </a:p>
        </p:txBody>
      </p:sp>
      <p:sp>
        <p:nvSpPr>
          <p:cNvPr id="3" name="Content Placeholder 2"/>
          <p:cNvSpPr>
            <a:spLocks noGrp="1"/>
          </p:cNvSpPr>
          <p:nvPr>
            <p:ph idx="1"/>
          </p:nvPr>
        </p:nvSpPr>
        <p:spPr>
          <a:xfrm>
            <a:off x="609599" y="1174750"/>
            <a:ext cx="11473543" cy="7420610"/>
          </a:xfrm>
        </p:spPr>
        <p:txBody>
          <a:bodyPr/>
          <a:lstStyle/>
          <a:p>
            <a:pPr marL="0" indent="0">
              <a:buNone/>
            </a:pPr>
            <a:r>
              <a:rPr lang="en-US" sz="2800" dirty="0"/>
              <a:t>First we'll make a .html file - HTML is the "info" or content that goes on the page. It stands for Hyper Text Markup Language. This page will designate everything we have and need for our application to run in a browser, including other files. Next, the .</a:t>
            </a:r>
            <a:r>
              <a:rPr lang="en-US" sz="2800" dirty="0" err="1"/>
              <a:t>css</a:t>
            </a:r>
            <a:r>
              <a:rPr lang="en-US" sz="2800" dirty="0"/>
              <a:t> file - This is where we designate the style or look of the content. CSS stands for Cascading Style Sheets, which basically means if there are styles of "equal importance", the last one to be defined will be the one that gets applied. And the .</a:t>
            </a:r>
            <a:r>
              <a:rPr lang="en-US" sz="2800" dirty="0" err="1"/>
              <a:t>js</a:t>
            </a:r>
            <a:r>
              <a:rPr lang="en-US" sz="2800" dirty="0"/>
              <a:t> file - This will handle the "behavior" of our application. A majority, if not all, of our "interactivity" logic will go here.</a:t>
            </a:r>
            <a:endParaRPr lang="en-US" sz="2800" dirty="0"/>
          </a:p>
          <a:p>
            <a:pPr marL="0" indent="0">
              <a:buNone/>
            </a:pPr>
            <a:r>
              <a:rPr lang="en-US" sz="2800" dirty="0"/>
              <a:t>Our application consists of three main files - (1)an HTML file, (2)a CSS file, and (3)a JavaScript file and we are going to use a web API that will help us obtain data. The data will come in via the web in a format called JSON. We can use that data in our application. </a:t>
            </a:r>
            <a:endParaRPr lang="en-IN" sz="2800" dirty="0"/>
          </a:p>
          <a:p>
            <a:endParaRPr lang="en-IN" sz="2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charset="0"/>
                <a:cs typeface="Arial Rounded MT Bold" panose="020F0704030504030204" charset="0"/>
              </a:rPr>
              <a:t>Step 2 - HTML</a:t>
            </a:r>
            <a:r>
              <a:rPr lang="en-US" dirty="0"/>
              <a:t>  </a:t>
            </a:r>
            <a:endParaRPr lang="en-IN" dirty="0"/>
          </a:p>
        </p:txBody>
      </p:sp>
      <p:sp>
        <p:nvSpPr>
          <p:cNvPr id="3" name="Content Placeholder 2"/>
          <p:cNvSpPr>
            <a:spLocks noGrp="1"/>
          </p:cNvSpPr>
          <p:nvPr>
            <p:ph idx="1"/>
          </p:nvPr>
        </p:nvSpPr>
        <p:spPr>
          <a:xfrm>
            <a:off x="838200" y="1861136"/>
            <a:ext cx="10515600" cy="4351338"/>
          </a:xfrm>
        </p:spPr>
        <p:txBody>
          <a:bodyPr>
            <a:normAutofit lnSpcReduction="10000"/>
          </a:bodyPr>
          <a:lstStyle/>
          <a:p>
            <a:pPr marL="0" indent="0">
              <a:buNone/>
            </a:pPr>
            <a:r>
              <a:rPr lang="en-US" sz="3200" dirty="0"/>
              <a:t>We added some 'markup' to our HTML page. Once the markup is being added the file is opened in the browser. Now you can open the file in the browser by double-clicking the file or control-clicking the file and select "Open With" and your browser of choice. We'll be using Google Chrome. Once it opens, you should see the "content" of your markup rendered on a web page.</a:t>
            </a:r>
            <a:endParaRPr lang="en-US" sz="3200" dirty="0"/>
          </a:p>
          <a:p>
            <a:pPr marL="0" indent="0">
              <a:buNone/>
            </a:pPr>
            <a:br>
              <a:rPr lang="en-US" sz="3200" dirty="0"/>
            </a:br>
            <a:endParaRPr lang="en-IN" sz="32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charset="0"/>
                <a:cs typeface="Arial Rounded MT Bold" panose="020F0704030504030204" charset="0"/>
              </a:rPr>
              <a:t>Step 3 - CSS</a:t>
            </a:r>
            <a:endParaRPr lang="en-US"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charset="0"/>
              <a:cs typeface="Arial Rounded MT Bold" panose="020F0704030504030204" charset="0"/>
            </a:endParaRPr>
          </a:p>
        </p:txBody>
      </p:sp>
      <p:sp>
        <p:nvSpPr>
          <p:cNvPr id="3" name="Content Placeholder 2"/>
          <p:cNvSpPr>
            <a:spLocks noGrp="1"/>
          </p:cNvSpPr>
          <p:nvPr>
            <p:ph idx="1"/>
          </p:nvPr>
        </p:nvSpPr>
        <p:spPr/>
        <p:txBody>
          <a:bodyPr/>
          <a:lstStyle/>
          <a:p>
            <a:pPr marL="0" indent="0">
              <a:buNone/>
            </a:pPr>
            <a:r>
              <a:rPr lang="en-US" sz="3600" dirty="0"/>
              <a:t>Now that our initial page is complete, we can add some basic styling to make it look better. We do this in our .css file. After adding some CSS markup, refresh the browser page and you should see the styles added to the presentation of the content. We can explore the Developer Tools in the browser to help with our styling.</a:t>
            </a:r>
            <a:endParaRPr lang="en-US" sz="3600" dirty="0"/>
          </a:p>
          <a:p>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charset="0"/>
                <a:cs typeface="Arial Rounded MT Bold" panose="020F0704030504030204" charset="0"/>
              </a:rPr>
              <a:t>Step 4 - JavaScript</a:t>
            </a:r>
            <a:endParaRPr lang="en-IN" dirty="0"/>
          </a:p>
        </p:txBody>
      </p:sp>
      <p:sp>
        <p:nvSpPr>
          <p:cNvPr id="3" name="Content Placeholder 2"/>
          <p:cNvSpPr>
            <a:spLocks noGrp="1"/>
          </p:cNvSpPr>
          <p:nvPr>
            <p:ph idx="1"/>
          </p:nvPr>
        </p:nvSpPr>
        <p:spPr/>
        <p:txBody>
          <a:bodyPr/>
          <a:lstStyle/>
          <a:p>
            <a:r>
              <a:rPr lang="en-US" dirty="0"/>
              <a:t>Now that we have a page that looks semi-presentable, it’s time to add in the necessary interactivity. To do this, we’ll need to write some code and we’re going to write it in JavaScript. JavaScript is the language of the web, it comes installed in the browser, and it’s well suited to event-based asynchronous interactions. We can write JavaScript code directly in the ‘console’. The browser also creates some variables for us, one of which is the document. The document variable has all the markup information from the .html file, which is great.  </a:t>
            </a:r>
            <a:endParaRPr lang="en-IN" dirty="0"/>
          </a:p>
          <a:p>
            <a:endParaRPr lang="en-I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721" y="230819"/>
            <a:ext cx="9459897" cy="1149150"/>
          </a:xfrm>
        </p:spPr>
        <p:txBody>
          <a:bodyPr>
            <a:normAutofit/>
          </a:bodyPr>
          <a:lstStyle/>
          <a:p>
            <a:pPr algn="ctr"/>
            <a:r>
              <a:rPr lang="en-IN" sz="4000" b="1" u="sng" dirty="0"/>
              <a:t>AUTHENTICATION</a:t>
            </a:r>
            <a:endParaRPr lang="en-IN" sz="4000" b="1" u="sng" dirty="0"/>
          </a:p>
        </p:txBody>
      </p:sp>
      <p:sp>
        <p:nvSpPr>
          <p:cNvPr id="4" name="TextBox 3"/>
          <p:cNvSpPr txBox="1"/>
          <p:nvPr/>
        </p:nvSpPr>
        <p:spPr>
          <a:xfrm>
            <a:off x="683581" y="1642369"/>
            <a:ext cx="11372295" cy="3416320"/>
          </a:xfrm>
          <a:prstGeom prst="rect">
            <a:avLst/>
          </a:prstGeom>
          <a:noFill/>
        </p:spPr>
        <p:txBody>
          <a:bodyPr wrap="square" rtlCol="0">
            <a:spAutoFit/>
          </a:bodyPr>
          <a:lstStyle/>
          <a:p>
            <a:r>
              <a:rPr lang="en-IN" sz="2400" dirty="0"/>
              <a:t>I Sanchari Roy hereby declare that the project on WEATHER APP has been carried out in the practical laboratory of Department of Information Technology in NIT under the guidance of Sir Soumya Bhattacharyya. I also declare this project work has not been submitted anywhere for fulfilment of a course of study to the best of our knowledge.</a:t>
            </a:r>
            <a:endParaRPr lang="en-IN" sz="2400" dirty="0"/>
          </a:p>
          <a:p>
            <a:endParaRPr lang="en-IN" sz="2400" dirty="0"/>
          </a:p>
          <a:p>
            <a:endParaRPr lang="en-IN" sz="2400" dirty="0"/>
          </a:p>
          <a:p>
            <a:endParaRPr lang="en-IN" sz="2400" dirty="0"/>
          </a:p>
          <a:p>
            <a:r>
              <a:rPr lang="en-IN" sz="2400" dirty="0"/>
              <a:t>SANCHARI ROY</a:t>
            </a:r>
            <a:endParaRPr lang="en-IN" sz="2400" dirty="0"/>
          </a:p>
          <a:p>
            <a:r>
              <a:rPr lang="en-IN" sz="2400" dirty="0"/>
              <a:t>MR. SOUMYA BHATTACHARYYA</a:t>
            </a:r>
            <a:endParaRPr lang="en-IN"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charset="0"/>
                <a:cs typeface="Arial Rounded MT Bold" panose="020F0704030504030204" charset="0"/>
              </a:rPr>
              <a:t>Step 5 – The API</a:t>
            </a:r>
            <a:endParaRPr lang="en-US"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charset="0"/>
              <a:cs typeface="Arial Rounded MT Bold" panose="020F0704030504030204" charset="0"/>
            </a:endParaRPr>
          </a:p>
        </p:txBody>
      </p:sp>
      <p:sp>
        <p:nvSpPr>
          <p:cNvPr id="3" name="Content Placeholder 2"/>
          <p:cNvSpPr>
            <a:spLocks noGrp="1"/>
          </p:cNvSpPr>
          <p:nvPr>
            <p:ph idx="1"/>
          </p:nvPr>
        </p:nvSpPr>
        <p:spPr>
          <a:xfrm>
            <a:off x="838200" y="1825625"/>
            <a:ext cx="10515600" cy="4912526"/>
          </a:xfrm>
        </p:spPr>
        <p:txBody>
          <a:bodyPr>
            <a:normAutofit fontScale="85000" lnSpcReduction="10000"/>
          </a:bodyPr>
          <a:lstStyle/>
          <a:p>
            <a:pPr marL="0" indent="0">
              <a:buNone/>
            </a:pPr>
            <a:r>
              <a:rPr lang="en-US" dirty="0"/>
              <a:t>The Open Weather API is a service that lets us use the world wide web to 'ask for' or 'get' (also known as a 'Request') and 'receive' (also known as a 'Response') up-to-the-minute weather information. API - stands for Application Programming Interface, which is a way for one application to speak to another APIs exist all over. For this lesson, we'll think of APIs as "public web URLs that return data". What does that mean? Well, with most URLs we visiting, like </a:t>
            </a:r>
            <a:r>
              <a:rPr lang="en-US" dirty="0">
                <a:hlinkClick r:id="rId1"/>
              </a:rPr>
              <a:t>http://google.com</a:t>
            </a:r>
            <a:r>
              <a:rPr lang="en-US" dirty="0"/>
              <a:t>, we expect the browser to show us a web site designed for a person to use. But, there are other URLs that just show raw data on the page. Why? Because, the browser will display whatever file response comes from the server. Usually, that's an HTML file, but for Web APIs it's something else, usually json or xml. </a:t>
            </a:r>
            <a:endParaRPr lang="en-US" dirty="0"/>
          </a:p>
          <a:p>
            <a:pPr marL="0" indent="0">
              <a:buNone/>
            </a:pPr>
            <a:endParaRPr lang="en-US" dirty="0"/>
          </a:p>
          <a:p>
            <a:pPr marL="0" indent="0">
              <a:buNone/>
            </a:pPr>
            <a:endParaRPr lang="en-I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charset="0"/>
                <a:cs typeface="Arial Rounded MT Bold" panose="020F0704030504030204" charset="0"/>
              </a:rPr>
              <a:t>Step 6 – The Data</a:t>
            </a:r>
            <a:endParaRPr lang="en-US"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charset="0"/>
              <a:cs typeface="Arial Rounded MT Bold" panose="020F0704030504030204" charset="0"/>
            </a:endParaRPr>
          </a:p>
        </p:txBody>
      </p:sp>
      <p:sp>
        <p:nvSpPr>
          <p:cNvPr id="3" name="Content Placeholder 2"/>
          <p:cNvSpPr>
            <a:spLocks noGrp="1"/>
          </p:cNvSpPr>
          <p:nvPr>
            <p:ph idx="1"/>
          </p:nvPr>
        </p:nvSpPr>
        <p:spPr/>
        <p:txBody>
          <a:bodyPr>
            <a:normAutofit/>
          </a:bodyPr>
          <a:lstStyle/>
          <a:p>
            <a:pPr marL="0" indent="0">
              <a:buNone/>
            </a:pPr>
            <a:r>
              <a:rPr lang="en-US" sz="3600" dirty="0"/>
              <a:t>Back in our JavaScript file, let's define a function called getWeatherData(). A function is an encapsulated piece of code that can be executed at any time. Inside the function, we can write all of the code we need to request the appropriate data and add it to the page. </a:t>
            </a:r>
            <a:endParaRPr lang="en-IN" sz="36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scene3d>
              <a:camera prst="orthographicFront"/>
              <a:lightRig rig="threePt" dir="t"/>
            </a:scene3d>
          </a:bodyPr>
          <a:lstStyle/>
          <a:p>
            <a:r>
              <a:rPr lang="en-IN">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rPr>
              <a:t>Why is this design good?</a:t>
            </a:r>
            <a:endParaRPr lang="en-IN">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endParaRPr>
          </a:p>
        </p:txBody>
      </p:sp>
      <p:sp>
        <p:nvSpPr>
          <p:cNvPr id="3" name="Content Placeholder 2"/>
          <p:cNvSpPr>
            <a:spLocks noGrp="1"/>
          </p:cNvSpPr>
          <p:nvPr>
            <p:ph idx="1"/>
          </p:nvPr>
        </p:nvSpPr>
        <p:spPr/>
        <p:txBody>
          <a:bodyPr/>
          <a:lstStyle/>
          <a:p>
            <a:r>
              <a:rPr lang="en-IN"/>
              <a:t>Clean and easy to interpret</a:t>
            </a:r>
            <a:endParaRPr lang="en-IN"/>
          </a:p>
          <a:p>
            <a:r>
              <a:rPr lang="en-IN"/>
              <a:t>Temperature which is most important aspect of a weather app is given top priority</a:t>
            </a:r>
            <a:endParaRPr lang="en-IN"/>
          </a:p>
          <a:p>
            <a:r>
              <a:rPr lang="en-IN"/>
              <a:t>Easy to use</a:t>
            </a:r>
            <a:endParaRPr lang="en-IN"/>
          </a:p>
          <a:p>
            <a:r>
              <a:rPr lang="en-IN"/>
              <a:t>Accessable easily</a:t>
            </a:r>
            <a:endParaRPr lang="en-I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4355" y="428625"/>
            <a:ext cx="10515600" cy="5115560"/>
          </a:xfrm>
        </p:spPr>
        <p:txBody>
          <a:bodyPr vert="horz"/>
          <a:lstStyle/>
          <a:p>
            <a:pPr marL="0" indent="0" algn="ctr" fontAlgn="base">
              <a:buNone/>
            </a:pPr>
            <a:r>
              <a:rPr lang="en-IN" altLang="en-US" sz="6000">
                <a:solidFill>
                  <a:schemeClr val="tx1"/>
                </a:solidFill>
                <a:effectLst>
                  <a:outerShdw blurRad="38100" dist="19050" dir="2700000" algn="tl" rotWithShape="0">
                    <a:schemeClr val="dk1">
                      <a:alpha val="40000"/>
                    </a:schemeClr>
                  </a:outerShdw>
                </a:effectLst>
                <a:latin typeface="Broadway" panose="04040905080B02020502" charset="0"/>
                <a:cs typeface="Broadway" panose="04040905080B02020502" charset="0"/>
              </a:rPr>
              <a:t>  </a:t>
            </a:r>
            <a:endParaRPr lang="en-IN" altLang="en-US" sz="6000">
              <a:solidFill>
                <a:schemeClr val="tx1"/>
              </a:solidFill>
              <a:effectLst>
                <a:outerShdw blurRad="38100" dist="19050" dir="2700000" algn="tl" rotWithShape="0">
                  <a:schemeClr val="dk1">
                    <a:alpha val="40000"/>
                  </a:schemeClr>
                </a:outerShdw>
              </a:effectLst>
              <a:latin typeface="Broadway" panose="04040905080B02020502" charset="0"/>
              <a:cs typeface="Broadway" panose="04040905080B02020502" charset="0"/>
            </a:endParaRPr>
          </a:p>
          <a:p>
            <a:pPr marL="0" indent="0" algn="ctr" fontAlgn="base">
              <a:buNone/>
            </a:pPr>
            <a:endParaRPr lang="en-IN" altLang="en-US" sz="6000">
              <a:solidFill>
                <a:schemeClr val="tx1"/>
              </a:solidFill>
              <a:effectLst>
                <a:outerShdw blurRad="38100" dist="19050" dir="2700000" algn="tl" rotWithShape="0">
                  <a:schemeClr val="dk1">
                    <a:alpha val="40000"/>
                  </a:schemeClr>
                </a:outerShdw>
              </a:effectLst>
              <a:latin typeface="Broadway" panose="04040905080B02020502" charset="0"/>
              <a:cs typeface="Broadway" panose="04040905080B02020502" charset="0"/>
            </a:endParaRPr>
          </a:p>
          <a:p>
            <a:pPr marL="0" indent="0" algn="ctr" fontAlgn="base">
              <a:buNone/>
            </a:pPr>
            <a:r>
              <a:rPr lang="en-IN" altLang="en-US" sz="6000">
                <a:solidFill>
                  <a:schemeClr val="tx1"/>
                </a:solidFill>
                <a:effectLst>
                  <a:outerShdw blurRad="38100" dist="19050" dir="2700000" algn="tl" rotWithShape="0">
                    <a:schemeClr val="dk1">
                      <a:alpha val="40000"/>
                    </a:schemeClr>
                  </a:outerShdw>
                </a:effectLst>
                <a:latin typeface="Broadway" panose="04040905080B02020502" charset="0"/>
                <a:cs typeface="Broadway" panose="04040905080B02020502" charset="0"/>
              </a:rPr>
              <a:t> THANK YOU FOR YOUR TIME  AND ATTENTION.</a:t>
            </a:r>
            <a:endParaRPr lang="en-IN" altLang="en-US" sz="6000">
              <a:solidFill>
                <a:schemeClr val="tx1"/>
              </a:solidFill>
              <a:effectLst>
                <a:outerShdw blurRad="38100" dist="19050" dir="2700000" algn="tl" rotWithShape="0">
                  <a:schemeClr val="dk1">
                    <a:alpha val="40000"/>
                  </a:schemeClr>
                </a:outerShdw>
              </a:effectLst>
              <a:latin typeface="Broadway" panose="04040905080B02020502" charset="0"/>
              <a:cs typeface="Broadway" panose="04040905080B0202050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553"/>
            <a:ext cx="10515600" cy="1300071"/>
          </a:xfrm>
        </p:spPr>
        <p:txBody>
          <a:bodyPr>
            <a:normAutofit/>
          </a:bodyPr>
          <a:lstStyle/>
          <a:p>
            <a:pPr algn="ctr"/>
            <a:r>
              <a:rPr lang="en-IN" sz="4000" b="1" u="sng" dirty="0"/>
              <a:t>ACKNOWLEDGEMENT</a:t>
            </a:r>
            <a:endParaRPr lang="en-IN" sz="4000" b="1" u="sng" dirty="0"/>
          </a:p>
        </p:txBody>
      </p:sp>
      <p:sp>
        <p:nvSpPr>
          <p:cNvPr id="4" name="TextBox 3"/>
          <p:cNvSpPr txBox="1"/>
          <p:nvPr/>
        </p:nvSpPr>
        <p:spPr>
          <a:xfrm>
            <a:off x="575939" y="1477624"/>
            <a:ext cx="11040122" cy="5354320"/>
          </a:xfrm>
          <a:prstGeom prst="rect">
            <a:avLst/>
          </a:prstGeom>
          <a:noFill/>
        </p:spPr>
        <p:txBody>
          <a:bodyPr wrap="square" rtlCol="0">
            <a:spAutoFit/>
          </a:bodyPr>
          <a:lstStyle/>
          <a:p>
            <a:r>
              <a:rPr lang="en-IN" dirty="0"/>
              <a:t>First I owe to express our almighty “GOD” for his inherent inspiration and being with us through out this venture.</a:t>
            </a:r>
            <a:endParaRPr lang="en-IN" dirty="0"/>
          </a:p>
          <a:p>
            <a:endParaRPr lang="en-IN" dirty="0"/>
          </a:p>
          <a:p>
            <a:r>
              <a:rPr lang="en-IN" dirty="0"/>
              <a:t>No words can contain and convey my intense feeling of dedication, earnestness and gratitude of my learned guide Mr. Soumya Bhattacharyya, whose perpetual guidance, encouragement and willingness to help promoted me to steer clear through this Project. I would like to express my humble regards to him for providing us with full support, cooperation and his invaluable time with us. We got a very nice learning experience and learnt a lot under his guidance.</a:t>
            </a:r>
            <a:endParaRPr lang="en-IN" dirty="0"/>
          </a:p>
          <a:p>
            <a:r>
              <a:rPr lang="en-IN" dirty="0"/>
              <a:t>                     </a:t>
            </a:r>
            <a:endParaRPr lang="en-IN" dirty="0"/>
          </a:p>
          <a:p>
            <a:r>
              <a:rPr lang="en-IN" dirty="0"/>
              <a:t>                          We humbly express our deep sense of guidance to Mr. Soumya Bhattacharyya for helping us by showing simplified way out during many difficult situations which we had faced during the preparation of this Project and also not out of phase to thank some of our good friends who shared their knowledge in some of the tough situations with us. We render our deep sense of guidance to our beloved parents for their constant encouragement , timely assistance, dedication, inspiration, moral support and silence presence throughout the work.</a:t>
            </a:r>
            <a:endParaRPr lang="en-IN" dirty="0"/>
          </a:p>
          <a:p>
            <a:endParaRPr lang="en-IN" dirty="0"/>
          </a:p>
          <a:p>
            <a:r>
              <a:rPr lang="en-IN" dirty="0"/>
              <a:t>THANKING YOU ALL,</a:t>
            </a:r>
            <a:endParaRPr lang="en-IN" dirty="0"/>
          </a:p>
          <a:p>
            <a:r>
              <a:rPr lang="en-IN" dirty="0"/>
              <a:t>DEPARTMENT OF INFORMATION TECHNOLOGY</a:t>
            </a:r>
            <a:endParaRPr lang="en-IN" dirty="0"/>
          </a:p>
          <a:p>
            <a:r>
              <a:rPr lang="en-IN" dirty="0"/>
              <a:t>                                                                                                                                                         </a:t>
            </a:r>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183"/>
            <a:ext cx="10515600" cy="1325563"/>
          </a:xfrm>
        </p:spPr>
        <p:txBody>
          <a:bodyPr>
            <a:normAutofit/>
          </a:bodyPr>
          <a:lstStyle/>
          <a:p>
            <a:pPr algn="ctr"/>
            <a:r>
              <a:rPr lang="en-IN" sz="4000" b="1" u="sng" dirty="0"/>
              <a:t>PREFACE</a:t>
            </a:r>
            <a:endParaRPr lang="en-IN" sz="4000" b="1" u="sng" dirty="0"/>
          </a:p>
        </p:txBody>
      </p:sp>
      <p:sp>
        <p:nvSpPr>
          <p:cNvPr id="4" name="TextBox 3"/>
          <p:cNvSpPr txBox="1"/>
          <p:nvPr/>
        </p:nvSpPr>
        <p:spPr>
          <a:xfrm>
            <a:off x="914400" y="1468746"/>
            <a:ext cx="10955045" cy="2031325"/>
          </a:xfrm>
          <a:prstGeom prst="rect">
            <a:avLst/>
          </a:prstGeom>
          <a:noFill/>
        </p:spPr>
        <p:txBody>
          <a:bodyPr wrap="square" rtlCol="0">
            <a:spAutoFit/>
          </a:bodyPr>
          <a:lstStyle/>
          <a:p>
            <a:r>
              <a:rPr lang="en-IN" dirty="0"/>
              <a:t>In the Project of “WEATHER APP” we have arranged the piece of code into three different sections by using HTML, CSS and JAVASCRIPT in a very simplified manner. The main objective of this Project is to detect the weather forecasts of any cities instantly through this application. Forecasts are given for the present and the following day, textually and in picture format. User friendliness is the aim of the project. It is hoped that this project will be useful for the user.</a:t>
            </a:r>
            <a:endParaRPr lang="en-IN" dirty="0"/>
          </a:p>
          <a:p>
            <a:r>
              <a:rPr lang="en-IN" dirty="0"/>
              <a:t>                                                                                                                                                                     DEPARTMENT OF</a:t>
            </a:r>
            <a:endParaRPr lang="en-IN" dirty="0"/>
          </a:p>
          <a:p>
            <a:r>
              <a:rPr lang="en-IN" dirty="0"/>
              <a:t>                                                                                                                                                        INFORMATION  TECHNOLOGY</a:t>
            </a:r>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51815"/>
          </a:xfrm>
        </p:spPr>
        <p:txBody>
          <a:bodyPr>
            <a:normAutofit fontScale="90000"/>
          </a:bodyPr>
          <a:lstStyle/>
          <a:p>
            <a:pPr algn="ctr"/>
            <a:r>
              <a:rPr lang="en-IN" sz="4000" b="1" u="sng" dirty="0"/>
              <a:t>TABLE OF CONTENTS</a:t>
            </a:r>
            <a:endParaRPr lang="en-IN" sz="4000" b="1" u="sng" dirty="0"/>
          </a:p>
        </p:txBody>
      </p:sp>
      <p:graphicFrame>
        <p:nvGraphicFramePr>
          <p:cNvPr id="35" name="Table 34"/>
          <p:cNvGraphicFramePr>
            <a:graphicFrameLocks noGrp="1"/>
          </p:cNvGraphicFramePr>
          <p:nvPr/>
        </p:nvGraphicFramePr>
        <p:xfrm>
          <a:off x="2032000" y="548640"/>
          <a:ext cx="7564120" cy="3200400"/>
        </p:xfrm>
        <a:graphic>
          <a:graphicData uri="http://schemas.openxmlformats.org/drawingml/2006/table">
            <a:tbl>
              <a:tblPr firstRow="1" bandRow="1">
                <a:tableStyleId>{5C22544A-7EE6-4342-B048-85BDC9FD1C3A}</a:tableStyleId>
              </a:tblPr>
              <a:tblGrid>
                <a:gridCol w="3782060"/>
                <a:gridCol w="3782060"/>
              </a:tblGrid>
              <a:tr h="365760">
                <a:tc>
                  <a:txBody>
                    <a:bodyPr/>
                    <a:lstStyle/>
                    <a:p>
                      <a:r>
                        <a:rPr lang="en-IN" dirty="0"/>
                        <a:t>                          SLIDE NO.</a:t>
                      </a:r>
                      <a:endParaRPr lang="en-IN" dirty="0"/>
                    </a:p>
                  </a:txBody>
                  <a:tcPr/>
                </a:tc>
                <a:tc>
                  <a:txBody>
                    <a:bodyPr/>
                    <a:lstStyle/>
                    <a:p>
                      <a:r>
                        <a:rPr lang="en-IN"/>
                        <a:t>                                TOPIC</a:t>
                      </a:r>
                      <a:endParaRPr lang="en-IN"/>
                    </a:p>
                  </a:txBody>
                  <a:tcPr/>
                </a:tc>
              </a:tr>
              <a:tr h="365760">
                <a:tc>
                  <a:txBody>
                    <a:bodyPr/>
                    <a:lstStyle/>
                    <a:p>
                      <a:pPr algn="ctr"/>
                      <a:r>
                        <a:rPr lang="en-IN" dirty="0"/>
                        <a:t>7</a:t>
                      </a:r>
                      <a:endParaRPr lang="en-IN" dirty="0"/>
                    </a:p>
                  </a:txBody>
                  <a:tcPr/>
                </a:tc>
                <a:tc>
                  <a:txBody>
                    <a:bodyPr/>
                    <a:lstStyle/>
                    <a:p>
                      <a:pPr algn="ctr"/>
                      <a:r>
                        <a:rPr lang="en-IN"/>
                        <a:t>Project Overview Statement</a:t>
                      </a:r>
                      <a:endParaRPr lang="en-IN"/>
                    </a:p>
                  </a:txBody>
                  <a:tcPr/>
                </a:tc>
              </a:tr>
              <a:tr h="365760">
                <a:tc>
                  <a:txBody>
                    <a:bodyPr/>
                    <a:lstStyle/>
                    <a:p>
                      <a:pPr algn="ctr"/>
                      <a:r>
                        <a:rPr lang="en-IN" dirty="0"/>
                        <a:t>8</a:t>
                      </a:r>
                      <a:endParaRPr lang="en-IN" dirty="0"/>
                    </a:p>
                  </a:txBody>
                  <a:tcPr/>
                </a:tc>
                <a:tc>
                  <a:txBody>
                    <a:bodyPr/>
                    <a:lstStyle/>
                    <a:p>
                      <a:pPr algn="ctr"/>
                      <a:r>
                        <a:rPr lang="en-IN"/>
                        <a:t>Needs OF Weather App</a:t>
                      </a:r>
                      <a:endParaRPr lang="en-IN"/>
                    </a:p>
                  </a:txBody>
                  <a:tcPr/>
                </a:tc>
              </a:tr>
              <a:tr h="365760">
                <a:tc>
                  <a:txBody>
                    <a:bodyPr/>
                    <a:lstStyle/>
                    <a:p>
                      <a:pPr algn="ctr"/>
                      <a:r>
                        <a:rPr lang="en-IN" sz="1600" dirty="0"/>
                        <a:t>9</a:t>
                      </a:r>
                      <a:endParaRPr lang="en-IN" sz="1600" dirty="0"/>
                    </a:p>
                  </a:txBody>
                  <a:tcPr/>
                </a:tc>
                <a:tc>
                  <a:txBody>
                    <a:bodyPr/>
                    <a:lstStyle/>
                    <a:p>
                      <a:pPr algn="ctr"/>
                      <a:r>
                        <a:rPr lang="en-IN"/>
                        <a:t>Faults Of Exixting Apps</a:t>
                      </a:r>
                      <a:endParaRPr lang="en-IN"/>
                    </a:p>
                  </a:txBody>
                  <a:tcPr/>
                </a:tc>
              </a:tr>
              <a:tr h="365760">
                <a:tc>
                  <a:txBody>
                    <a:bodyPr/>
                    <a:lstStyle/>
                    <a:p>
                      <a:pPr algn="ctr"/>
                      <a:r>
                        <a:rPr lang="en-IN"/>
                        <a:t>10</a:t>
                      </a:r>
                      <a:endParaRPr lang="en-IN"/>
                    </a:p>
                  </a:txBody>
                  <a:tcPr/>
                </a:tc>
                <a:tc>
                  <a:txBody>
                    <a:bodyPr/>
                    <a:lstStyle/>
                    <a:p>
                      <a:pPr algn="ctr"/>
                      <a:r>
                        <a:rPr lang="en-IN"/>
                        <a:t>Design</a:t>
                      </a:r>
                      <a:endParaRPr lang="en-IN"/>
                    </a:p>
                  </a:txBody>
                  <a:tcPr/>
                </a:tc>
              </a:tr>
              <a:tr h="365760">
                <a:tc>
                  <a:txBody>
                    <a:bodyPr/>
                    <a:lstStyle/>
                    <a:p>
                      <a:pPr algn="ctr"/>
                      <a:r>
                        <a:rPr lang="en-IN"/>
                        <a:t>11</a:t>
                      </a:r>
                      <a:endParaRPr lang="en-IN"/>
                    </a:p>
                  </a:txBody>
                  <a:tcPr/>
                </a:tc>
                <a:tc>
                  <a:txBody>
                    <a:bodyPr/>
                    <a:lstStyle/>
                    <a:p>
                      <a:pPr algn="ctr"/>
                      <a:r>
                        <a:rPr lang="en-IN" dirty="0"/>
                        <a:t>Img : Front page Layout</a:t>
                      </a:r>
                      <a:endParaRPr lang="en-IN" dirty="0"/>
                    </a:p>
                  </a:txBody>
                  <a:tcPr/>
                </a:tc>
              </a:tr>
              <a:tr h="365760">
                <a:tc>
                  <a:txBody>
                    <a:bodyPr/>
                    <a:lstStyle/>
                    <a:p>
                      <a:pPr algn="ctr"/>
                      <a:r>
                        <a:rPr lang="en-IN"/>
                        <a:t>12</a:t>
                      </a:r>
                      <a:endParaRPr lang="en-IN"/>
                    </a:p>
                  </a:txBody>
                  <a:tcPr/>
                </a:tc>
                <a:tc>
                  <a:txBody>
                    <a:bodyPr/>
                    <a:lstStyle/>
                    <a:p>
                      <a:pPr algn="ctr"/>
                      <a:r>
                        <a:rPr lang="en-IN"/>
                        <a:t>Img : Search Result(1)</a:t>
                      </a:r>
                      <a:endParaRPr lang="en-IN"/>
                    </a:p>
                  </a:txBody>
                  <a:tcPr/>
                </a:tc>
              </a:tr>
              <a:tr h="640080">
                <a:tc>
                  <a:txBody>
                    <a:bodyPr/>
                    <a:lstStyle/>
                    <a:p>
                      <a:pPr algn="ctr"/>
                      <a:r>
                        <a:rPr lang="en-IN"/>
                        <a:t>13</a:t>
                      </a:r>
                      <a:endParaRPr lang="en-IN"/>
                    </a:p>
                  </a:txBody>
                  <a:tcPr/>
                </a:tc>
                <a:tc>
                  <a:txBody>
                    <a:bodyPr/>
                    <a:lstStyle/>
                    <a:p>
                      <a:pPr algn="ctr"/>
                      <a:r>
                        <a:rPr lang="en-IN" sz="1800">
                          <a:sym typeface="+mn-ea"/>
                        </a:rPr>
                        <a:t>Img : Search Result(2)</a:t>
                      </a:r>
                      <a:endParaRPr lang="en-IN" sz="1800">
                        <a:sym typeface="+mn-ea"/>
                      </a:endParaRPr>
                    </a:p>
                    <a:p>
                      <a:pPr algn="ctr"/>
                      <a:endParaRPr lang="en-IN" dirty="0"/>
                    </a:p>
                  </a:txBody>
                  <a:tcPr/>
                </a:tc>
              </a:tr>
            </a:tbl>
          </a:graphicData>
        </a:graphic>
      </p:graphicFrame>
      <p:graphicFrame>
        <p:nvGraphicFramePr>
          <p:cNvPr id="36" name="Table 35"/>
          <p:cNvGraphicFramePr>
            <a:graphicFrameLocks noGrp="1"/>
          </p:cNvGraphicFramePr>
          <p:nvPr/>
        </p:nvGraphicFramePr>
        <p:xfrm>
          <a:off x="2032000" y="3542665"/>
          <a:ext cx="7564120" cy="2292985"/>
        </p:xfrm>
        <a:graphic>
          <a:graphicData uri="http://schemas.openxmlformats.org/drawingml/2006/table">
            <a:tbl>
              <a:tblPr firstRow="1" bandRow="1">
                <a:tableStyleId>{5C22544A-7EE6-4342-B048-85BDC9FD1C3A}</a:tableStyleId>
              </a:tblPr>
              <a:tblGrid>
                <a:gridCol w="3756025"/>
                <a:gridCol w="3808095"/>
              </a:tblGrid>
              <a:tr h="464185">
                <a:tc>
                  <a:txBody>
                    <a:bodyPr/>
                    <a:lstStyle/>
                    <a:p>
                      <a:pPr algn="ctr"/>
                      <a:r>
                        <a:rPr lang="en-IN" b="0" dirty="0">
                          <a:solidFill>
                            <a:schemeClr val="tx1"/>
                          </a:solidFill>
                        </a:rPr>
                        <a:t>14</a:t>
                      </a:r>
                      <a:endParaRPr lang="en-IN" b="0" dirty="0">
                        <a:solidFill>
                          <a:schemeClr val="tx1"/>
                        </a:solidFill>
                      </a:endParaRPr>
                    </a:p>
                  </a:txBody>
                  <a:tcPr>
                    <a:solidFill>
                      <a:schemeClr val="bg1">
                        <a:lumMod val="95000"/>
                      </a:schemeClr>
                    </a:solidFill>
                  </a:tcPr>
                </a:tc>
                <a:tc>
                  <a:txBody>
                    <a:bodyPr/>
                    <a:lstStyle/>
                    <a:p>
                      <a:pPr algn="ctr"/>
                      <a:r>
                        <a:rPr lang="en-IN" b="0">
                          <a:solidFill>
                            <a:schemeClr val="tx1"/>
                          </a:solidFill>
                        </a:rPr>
                        <a:t>Introduction</a:t>
                      </a:r>
                      <a:endParaRPr lang="en-IN" b="0">
                        <a:solidFill>
                          <a:schemeClr val="tx1"/>
                        </a:solidFill>
                      </a:endParaRPr>
                    </a:p>
                  </a:txBody>
                  <a:tcPr>
                    <a:solidFill>
                      <a:schemeClr val="bg1">
                        <a:lumMod val="95000"/>
                      </a:schemeClr>
                    </a:solidFill>
                  </a:tcPr>
                </a:tc>
              </a:tr>
              <a:tr h="365760">
                <a:tc>
                  <a:txBody>
                    <a:bodyPr/>
                    <a:lstStyle/>
                    <a:p>
                      <a:pPr algn="ctr"/>
                      <a:r>
                        <a:rPr lang="en-IN"/>
                        <a:t>15</a:t>
                      </a:r>
                      <a:endParaRPr lang="en-IN"/>
                    </a:p>
                  </a:txBody>
                  <a:tcPr/>
                </a:tc>
                <a:tc>
                  <a:txBody>
                    <a:bodyPr/>
                    <a:lstStyle/>
                    <a:p>
                      <a:pPr algn="ctr"/>
                      <a:r>
                        <a:rPr lang="en-IN"/>
                        <a:t>Languages Used</a:t>
                      </a:r>
                      <a:endParaRPr lang="en-IN"/>
                    </a:p>
                  </a:txBody>
                  <a:tcPr/>
                </a:tc>
              </a:tr>
              <a:tr h="365760">
                <a:tc>
                  <a:txBody>
                    <a:bodyPr/>
                    <a:lstStyle/>
                    <a:p>
                      <a:pPr algn="ctr"/>
                      <a:r>
                        <a:rPr lang="en-IN"/>
                        <a:t>16</a:t>
                      </a:r>
                      <a:endParaRPr lang="en-IN"/>
                    </a:p>
                  </a:txBody>
                  <a:tcPr/>
                </a:tc>
                <a:tc>
                  <a:txBody>
                    <a:bodyPr/>
                    <a:lstStyle/>
                    <a:p>
                      <a:pPr algn="ctr"/>
                      <a:r>
                        <a:rPr lang="en-IN"/>
                        <a:t>Step-1 The Setup</a:t>
                      </a:r>
                      <a:endParaRPr lang="en-IN"/>
                    </a:p>
                  </a:txBody>
                  <a:tcPr/>
                </a:tc>
              </a:tr>
              <a:tr h="365760">
                <a:tc>
                  <a:txBody>
                    <a:bodyPr/>
                    <a:lstStyle/>
                    <a:p>
                      <a:pPr algn="ctr"/>
                      <a:r>
                        <a:rPr lang="en-IN"/>
                        <a:t>17</a:t>
                      </a:r>
                      <a:endParaRPr lang="en-IN"/>
                    </a:p>
                  </a:txBody>
                  <a:tcPr/>
                </a:tc>
                <a:tc>
                  <a:txBody>
                    <a:bodyPr/>
                    <a:lstStyle/>
                    <a:p>
                      <a:pPr algn="ctr"/>
                      <a:r>
                        <a:rPr lang="en-IN"/>
                        <a:t>Step-2 HTML</a:t>
                      </a:r>
                      <a:endParaRPr lang="en-IN"/>
                    </a:p>
                  </a:txBody>
                  <a:tcPr/>
                </a:tc>
              </a:tr>
              <a:tr h="365760">
                <a:tc>
                  <a:txBody>
                    <a:bodyPr/>
                    <a:lstStyle/>
                    <a:p>
                      <a:pPr algn="ctr"/>
                      <a:r>
                        <a:rPr lang="en-IN"/>
                        <a:t>18</a:t>
                      </a:r>
                      <a:endParaRPr lang="en-IN"/>
                    </a:p>
                  </a:txBody>
                  <a:tcPr/>
                </a:tc>
                <a:tc>
                  <a:txBody>
                    <a:bodyPr/>
                    <a:lstStyle/>
                    <a:p>
                      <a:pPr algn="ctr"/>
                      <a:r>
                        <a:rPr lang="en-IN"/>
                        <a:t>Step-3 CSS</a:t>
                      </a:r>
                      <a:endParaRPr lang="en-IN"/>
                    </a:p>
                  </a:txBody>
                  <a:tcPr/>
                </a:tc>
              </a:tr>
              <a:tr h="365760">
                <a:tc>
                  <a:txBody>
                    <a:bodyPr/>
                    <a:lstStyle/>
                    <a:p>
                      <a:pPr algn="ctr"/>
                      <a:r>
                        <a:rPr lang="en-IN"/>
                        <a:t>19</a:t>
                      </a:r>
                      <a:endParaRPr lang="en-IN"/>
                    </a:p>
                  </a:txBody>
                  <a:tcPr/>
                </a:tc>
                <a:tc>
                  <a:txBody>
                    <a:bodyPr/>
                    <a:lstStyle/>
                    <a:p>
                      <a:pPr algn="ctr"/>
                      <a:r>
                        <a:rPr lang="en-IN"/>
                        <a:t>Step-4 JAVA SCRIPT</a:t>
                      </a:r>
                      <a:endParaRPr lang="en-IN"/>
                    </a:p>
                  </a:txBody>
                  <a:tcPr/>
                </a:tc>
              </a:tr>
            </a:tbl>
          </a:graphicData>
        </a:graphic>
      </p:graphicFrame>
      <p:graphicFrame>
        <p:nvGraphicFramePr>
          <p:cNvPr id="7" name="Table 6"/>
          <p:cNvGraphicFramePr/>
          <p:nvPr/>
        </p:nvGraphicFramePr>
        <p:xfrm>
          <a:off x="2043430" y="5835650"/>
          <a:ext cx="7553325" cy="843915"/>
        </p:xfrm>
        <a:graphic>
          <a:graphicData uri="http://schemas.openxmlformats.org/drawingml/2006/table">
            <a:tbl>
              <a:tblPr firstRow="1" bandRow="1">
                <a:tableStyleId>{5C22544A-7EE6-4342-B048-85BDC9FD1C3A}</a:tableStyleId>
              </a:tblPr>
              <a:tblGrid>
                <a:gridCol w="3781425"/>
                <a:gridCol w="3771900"/>
              </a:tblGrid>
              <a:tr h="385445">
                <a:tc>
                  <a:txBody>
                    <a:bodyPr/>
                    <a:lstStyle/>
                    <a:p>
                      <a:pPr algn="ctr">
                        <a:buNone/>
                      </a:pPr>
                      <a:r>
                        <a:rPr lang="en-IN" altLang="en-US" b="0">
                          <a:solidFill>
                            <a:schemeClr val="tx1"/>
                          </a:solidFill>
                        </a:rPr>
                        <a:t>20</a:t>
                      </a:r>
                      <a:endParaRPr lang="en-IN" altLang="en-US" b="0">
                        <a:solidFill>
                          <a:schemeClr val="tx1"/>
                        </a:solidFill>
                      </a:endParaRPr>
                    </a:p>
                  </a:txBody>
                  <a:tcPr>
                    <a:solidFill>
                      <a:schemeClr val="bg1">
                        <a:lumMod val="95000"/>
                      </a:schemeClr>
                    </a:solidFill>
                  </a:tcPr>
                </a:tc>
                <a:tc>
                  <a:txBody>
                    <a:bodyPr/>
                    <a:lstStyle/>
                    <a:p>
                      <a:pPr algn="ctr">
                        <a:buNone/>
                      </a:pPr>
                      <a:r>
                        <a:rPr lang="en-IN" altLang="en-US" b="0">
                          <a:solidFill>
                            <a:schemeClr val="tx1"/>
                          </a:solidFill>
                        </a:rPr>
                        <a:t>Step-5 The API</a:t>
                      </a:r>
                      <a:endParaRPr lang="en-IN" altLang="en-US" b="0">
                        <a:solidFill>
                          <a:schemeClr val="tx1"/>
                        </a:solidFill>
                      </a:endParaRPr>
                    </a:p>
                  </a:txBody>
                  <a:tcPr>
                    <a:solidFill>
                      <a:schemeClr val="bg1">
                        <a:lumMod val="95000"/>
                      </a:schemeClr>
                    </a:solidFill>
                  </a:tcPr>
                </a:tc>
              </a:tr>
              <a:tr h="458470">
                <a:tc>
                  <a:txBody>
                    <a:bodyPr/>
                    <a:lstStyle/>
                    <a:p>
                      <a:pPr algn="ctr">
                        <a:buNone/>
                      </a:pPr>
                      <a:r>
                        <a:rPr lang="en-IN" altLang="en-US" b="0">
                          <a:solidFill>
                            <a:schemeClr val="tx1"/>
                          </a:solidFill>
                        </a:rPr>
                        <a:t>21</a:t>
                      </a:r>
                      <a:endParaRPr lang="en-IN" altLang="en-US" b="0">
                        <a:solidFill>
                          <a:schemeClr val="tx1"/>
                        </a:solidFill>
                      </a:endParaRPr>
                    </a:p>
                  </a:txBody>
                  <a:tcPr/>
                </a:tc>
                <a:tc>
                  <a:txBody>
                    <a:bodyPr/>
                    <a:lstStyle/>
                    <a:p>
                      <a:pPr algn="ctr">
                        <a:buNone/>
                      </a:pPr>
                      <a:r>
                        <a:rPr lang="en-IN" altLang="en-US" b="0">
                          <a:solidFill>
                            <a:schemeClr val="tx1"/>
                          </a:solidFill>
                        </a:rPr>
                        <a:t>Step-6 The Data</a:t>
                      </a:r>
                      <a:endParaRPr lang="en-IN" altLang="en-US" b="0">
                        <a:solidFill>
                          <a:schemeClr val="tx1"/>
                        </a:solidFill>
                      </a:endParaRPr>
                    </a:p>
                  </a:txBody>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503680" y="1367790"/>
          <a:ext cx="9533890" cy="1149350"/>
        </p:xfrm>
        <a:graphic>
          <a:graphicData uri="http://schemas.openxmlformats.org/drawingml/2006/table">
            <a:tbl>
              <a:tblPr firstRow="1" bandRow="1">
                <a:tableStyleId>{5C22544A-7EE6-4342-B048-85BDC9FD1C3A}</a:tableStyleId>
              </a:tblPr>
              <a:tblGrid>
                <a:gridCol w="4766945"/>
                <a:gridCol w="4766945"/>
              </a:tblGrid>
              <a:tr h="387985">
                <a:tc>
                  <a:txBody>
                    <a:bodyPr/>
                    <a:lstStyle/>
                    <a:p>
                      <a:pPr>
                        <a:buNone/>
                      </a:pPr>
                      <a:r>
                        <a:rPr lang="en-IN" altLang="en-US"/>
                        <a:t>SLIDE NO.</a:t>
                      </a:r>
                      <a:endParaRPr lang="en-IN" altLang="en-US"/>
                    </a:p>
                  </a:txBody>
                  <a:tcPr/>
                </a:tc>
                <a:tc>
                  <a:txBody>
                    <a:bodyPr/>
                    <a:lstStyle/>
                    <a:p>
                      <a:pPr>
                        <a:buNone/>
                      </a:pPr>
                      <a:r>
                        <a:rPr lang="en-IN" altLang="en-US"/>
                        <a:t>TOPIC</a:t>
                      </a:r>
                      <a:endParaRPr lang="en-IN" altLang="en-US"/>
                    </a:p>
                  </a:txBody>
                  <a:tcPr/>
                </a:tc>
              </a:tr>
              <a:tr h="388620">
                <a:tc>
                  <a:txBody>
                    <a:bodyPr/>
                    <a:lstStyle/>
                    <a:p>
                      <a:pPr>
                        <a:buNone/>
                      </a:pPr>
                      <a:r>
                        <a:rPr lang="en-IN" altLang="en-US"/>
                        <a:t>21</a:t>
                      </a:r>
                      <a:endParaRPr lang="en-IN" altLang="en-US"/>
                    </a:p>
                  </a:txBody>
                  <a:tcPr/>
                </a:tc>
                <a:tc>
                  <a:txBody>
                    <a:bodyPr/>
                    <a:lstStyle/>
                    <a:p>
                      <a:pPr>
                        <a:buNone/>
                      </a:pPr>
                      <a:r>
                        <a:rPr lang="en-IN" altLang="en-US"/>
                        <a:t>Adv. Of This Device</a:t>
                      </a:r>
                      <a:endParaRPr lang="en-IN" altLang="en-US"/>
                    </a:p>
                  </a:txBody>
                  <a:tcPr/>
                </a:tc>
              </a:tr>
              <a:tr h="372745">
                <a:tc>
                  <a:txBody>
                    <a:bodyPr/>
                    <a:lstStyle/>
                    <a:p>
                      <a:pPr>
                        <a:buNone/>
                      </a:pPr>
                      <a:endParaRPr lang="en-US"/>
                    </a:p>
                  </a:txBody>
                  <a:tcPr/>
                </a:tc>
                <a:tc>
                  <a:txBody>
                    <a:bodyPr/>
                    <a:lstStyle/>
                    <a:p>
                      <a:pPr>
                        <a:buNone/>
                      </a:pPr>
                      <a:endParaRPr lang="en-US"/>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325563"/>
          </a:xfrm>
        </p:spPr>
        <p:txBody>
          <a:bodyPr/>
          <a:lstStyle/>
          <a:p>
            <a:pPr algn="ctr"/>
            <a:r>
              <a:rPr lang="en-IN" b="1" dirty="0">
                <a:solidFill>
                  <a:srgbClr val="7030A0"/>
                </a:solidFill>
              </a:rPr>
              <a:t>WEATHER APP</a:t>
            </a:r>
            <a:endParaRPr lang="en-IN" b="1" dirty="0">
              <a:solidFill>
                <a:srgbClr val="7030A0"/>
              </a:solidFill>
            </a:endParaRPr>
          </a:p>
        </p:txBody>
      </p:sp>
      <p:sp>
        <p:nvSpPr>
          <p:cNvPr id="4" name="TextBox 3"/>
          <p:cNvSpPr txBox="1"/>
          <p:nvPr/>
        </p:nvSpPr>
        <p:spPr>
          <a:xfrm>
            <a:off x="612559" y="1343818"/>
            <a:ext cx="3231472" cy="338554"/>
          </a:xfrm>
          <a:prstGeom prst="rect">
            <a:avLst/>
          </a:prstGeom>
          <a:noFill/>
        </p:spPr>
        <p:txBody>
          <a:bodyPr wrap="square" rtlCol="0">
            <a:spAutoFit/>
          </a:bodyPr>
          <a:lstStyle/>
          <a:p>
            <a:r>
              <a:rPr lang="en-IN" sz="1600" u="sng" dirty="0"/>
              <a:t>Project Overview Statement(POS)</a:t>
            </a:r>
            <a:endParaRPr lang="en-IN" sz="1600" u="sng" dirty="0"/>
          </a:p>
        </p:txBody>
      </p:sp>
      <p:graphicFrame>
        <p:nvGraphicFramePr>
          <p:cNvPr id="5" name="Table 4"/>
          <p:cNvGraphicFramePr>
            <a:graphicFrameLocks noGrp="1"/>
          </p:cNvGraphicFramePr>
          <p:nvPr/>
        </p:nvGraphicFramePr>
        <p:xfrm>
          <a:off x="1914371" y="1682372"/>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IN" dirty="0"/>
                        <a:t>PROJECT TITLE</a:t>
                      </a:r>
                      <a:endParaRPr lang="en-IN" dirty="0">
                        <a:solidFill>
                          <a:schemeClr val="bg1"/>
                        </a:solidFill>
                      </a:endParaRPr>
                    </a:p>
                  </a:txBody>
                  <a:tcPr/>
                </a:tc>
                <a:tc>
                  <a:txBody>
                    <a:bodyPr/>
                    <a:lstStyle/>
                    <a:p>
                      <a:r>
                        <a:rPr lang="en-IN" dirty="0"/>
                        <a:t>WEATHER APP</a:t>
                      </a:r>
                      <a:endParaRPr lang="en-IN" dirty="0"/>
                    </a:p>
                  </a:txBody>
                  <a:tcPr/>
                </a:tc>
              </a:tr>
              <a:tr h="370840">
                <a:tc>
                  <a:txBody>
                    <a:bodyPr/>
                    <a:lstStyle/>
                    <a:p>
                      <a:r>
                        <a:rPr lang="en-IN" dirty="0"/>
                        <a:t>PROJECT LEADER</a:t>
                      </a:r>
                      <a:endParaRPr lang="en-IN" dirty="0"/>
                    </a:p>
                  </a:txBody>
                  <a:tcPr/>
                </a:tc>
                <a:tc>
                  <a:txBody>
                    <a:bodyPr/>
                    <a:lstStyle/>
                    <a:p>
                      <a:r>
                        <a:rPr lang="en-IN" dirty="0"/>
                        <a:t>SURYAKANTA MAZUMDER</a:t>
                      </a:r>
                      <a:endParaRPr lang="en-IN" dirty="0"/>
                    </a:p>
                  </a:txBody>
                  <a:tcPr/>
                </a:tc>
              </a:tr>
              <a:tr h="370840">
                <a:tc>
                  <a:txBody>
                    <a:bodyPr/>
                    <a:lstStyle/>
                    <a:p>
                      <a:r>
                        <a:rPr lang="en-IN" dirty="0"/>
                        <a:t>DEPARTMENT</a:t>
                      </a:r>
                      <a:endParaRPr lang="en-IN" dirty="0"/>
                    </a:p>
                  </a:txBody>
                  <a:tcPr/>
                </a:tc>
                <a:tc>
                  <a:txBody>
                    <a:bodyPr/>
                    <a:lstStyle/>
                    <a:p>
                      <a:r>
                        <a:rPr lang="en-IN" dirty="0"/>
                        <a:t>INFORMATION TECHNOLOGY</a:t>
                      </a:r>
                      <a:endParaRPr lang="en-IN" dirty="0"/>
                    </a:p>
                  </a:txBody>
                  <a:tcPr/>
                </a:tc>
              </a:tr>
              <a:tr h="370840">
                <a:tc>
                  <a:txBody>
                    <a:bodyPr/>
                    <a:lstStyle/>
                    <a:p>
                      <a:r>
                        <a:rPr lang="en-IN" dirty="0"/>
                        <a:t>PROJECT ID</a:t>
                      </a:r>
                      <a:endParaRPr lang="en-IN" dirty="0"/>
                    </a:p>
                  </a:txBody>
                  <a:tcPr/>
                </a:tc>
                <a:tc>
                  <a:txBody>
                    <a:bodyPr/>
                    <a:lstStyle/>
                    <a:p>
                      <a:endParaRPr lang="en-IN"/>
                    </a:p>
                  </a:txBody>
                  <a:tcPr/>
                </a:tc>
              </a:tr>
              <a:tr h="370840">
                <a:tc>
                  <a:txBody>
                    <a:bodyPr/>
                    <a:lstStyle/>
                    <a:p>
                      <a:r>
                        <a:rPr lang="en-IN" dirty="0"/>
                        <a:t>PROJECT DEADLINE</a:t>
                      </a:r>
                      <a:endParaRPr lang="en-IN" dirty="0"/>
                    </a:p>
                  </a:txBody>
                  <a:tcPr/>
                </a:tc>
                <a:tc>
                  <a:txBody>
                    <a:bodyPr/>
                    <a:lstStyle/>
                    <a:p>
                      <a:endParaRPr lang="en-IN" dirty="0"/>
                    </a:p>
                  </a:txBody>
                  <a:tcPr/>
                </a:tc>
              </a:tr>
            </a:tbl>
          </a:graphicData>
        </a:graphic>
      </p:graphicFrame>
      <p:sp>
        <p:nvSpPr>
          <p:cNvPr id="3" name="TextBox 2"/>
          <p:cNvSpPr txBox="1"/>
          <p:nvPr/>
        </p:nvSpPr>
        <p:spPr>
          <a:xfrm>
            <a:off x="612559" y="3700424"/>
            <a:ext cx="10750858" cy="3139321"/>
          </a:xfrm>
          <a:prstGeom prst="rect">
            <a:avLst/>
          </a:prstGeom>
          <a:noFill/>
        </p:spPr>
        <p:txBody>
          <a:bodyPr wrap="square" rtlCol="0">
            <a:spAutoFit/>
          </a:bodyPr>
          <a:lstStyle/>
          <a:p>
            <a:r>
              <a:rPr lang="en-US" dirty="0"/>
              <a:t>The Project on Weather App is basically an app that displayed the weather wherever the user happened to be. User can view the weather in their current location and also can toggle the temperature unit and thus weather icon or background image will change depending on weather conditions. This project is user friendly and so user can search for weather information of other places too. We had a bunch of ideas for the design of this app and we did look at a few completed projects (without checking their code, of course) from the community to see what other folks were displaying in their app and how it looked.</a:t>
            </a:r>
            <a:endParaRPr lang="en-US" dirty="0"/>
          </a:p>
          <a:p>
            <a:r>
              <a:rPr lang="en-US" dirty="0"/>
              <a:t>Coming up with a final layout was a bit tricky but we found it helpful to decide the elements we wanted to display for the user and build from there.</a:t>
            </a:r>
            <a:endParaRPr lang="en-US" dirty="0"/>
          </a:p>
          <a:p>
            <a:r>
              <a:rPr lang="en-US" dirty="0"/>
              <a:t>Keeping things simple was the aim here. We decided to show only the temperature and weather description in addition to the local time.</a:t>
            </a:r>
            <a:endParaRPr lang="en-US" dirty="0"/>
          </a:p>
          <a:p>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Needs of Weather App:</a:t>
            </a:r>
            <a:endParaRPr lang="en-IN" altLang="en-US"/>
          </a:p>
        </p:txBody>
      </p:sp>
      <p:sp>
        <p:nvSpPr>
          <p:cNvPr id="3" name="Content Placeholder 2"/>
          <p:cNvSpPr>
            <a:spLocks noGrp="1"/>
          </p:cNvSpPr>
          <p:nvPr>
            <p:ph idx="1"/>
          </p:nvPr>
        </p:nvSpPr>
        <p:spPr/>
        <p:txBody>
          <a:bodyPr/>
          <a:lstStyle/>
          <a:p>
            <a:r>
              <a:rPr lang="en-IN" altLang="en-US"/>
              <a:t>To plan journey ahead accordingly.</a:t>
            </a:r>
            <a:endParaRPr lang="en-IN" altLang="en-US"/>
          </a:p>
          <a:p>
            <a:r>
              <a:rPr lang="en-IN" altLang="en-US"/>
              <a:t>To know when its going to rain or going to be cloudy.</a:t>
            </a:r>
            <a:endParaRPr lang="en-IN" altLang="en-US"/>
          </a:p>
          <a:p>
            <a:r>
              <a:rPr lang="en-IN" altLang="en-US"/>
              <a:t>A person travelling in a bus/train etc. might need to know the weather of destination city.</a:t>
            </a:r>
            <a:endParaRPr lang="en-IN" altLang="en-US"/>
          </a:p>
          <a:p>
            <a:r>
              <a:rPr lang="en-IN" altLang="en-US"/>
              <a:t>Sometimes travellers may need to know more details about the weather like visibility, fog, humidity etc.</a:t>
            </a:r>
            <a:endParaRPr lang="en-IN" altLang="en-US"/>
          </a:p>
          <a:p>
            <a:r>
              <a:rPr lang="en-IN" altLang="en-US"/>
              <a:t> To plan meetings/commute timings </a:t>
            </a:r>
            <a:endParaRPr lang="en-IN" altLang="en-US"/>
          </a:p>
          <a:p>
            <a:pPr marL="0" indent="0">
              <a:buNone/>
            </a:pPr>
            <a:endParaRPr lang="en-IN" altLang="en-US"/>
          </a:p>
          <a:p>
            <a:pPr marL="0" indent="0">
              <a:buNone/>
            </a:pPr>
            <a:endParaRPr lang="en-IN" altLang="en-US"/>
          </a:p>
          <a:p>
            <a:endParaRPr lang="en-I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Existing Apps..</a:t>
            </a:r>
            <a:endParaRPr lang="en-IN" altLang="en-US"/>
          </a:p>
        </p:txBody>
      </p:sp>
      <p:sp>
        <p:nvSpPr>
          <p:cNvPr id="3" name="Content Placeholder 2"/>
          <p:cNvSpPr>
            <a:spLocks noGrp="1"/>
          </p:cNvSpPr>
          <p:nvPr>
            <p:ph idx="1"/>
          </p:nvPr>
        </p:nvSpPr>
        <p:spPr/>
        <p:txBody>
          <a:bodyPr/>
          <a:lstStyle/>
          <a:p>
            <a:pPr marL="0" indent="0">
              <a:buNone/>
            </a:pPr>
            <a:r>
              <a:rPr lang="en-IN" altLang="en-US" sz="2000"/>
              <a:t>    Beore starting this project, I went through some of the existing weather apps like Yahoo weather, Default iOS weather app, Solar etc. and found that all of those have one or more the following problems.</a:t>
            </a:r>
            <a:endParaRPr lang="en-IN" altLang="en-US" sz="2000"/>
          </a:p>
          <a:p>
            <a:pPr marL="0" indent="0">
              <a:buNone/>
            </a:pPr>
            <a:r>
              <a:rPr lang="en-IN" altLang="en-US" sz="2000"/>
              <a:t> 1. Information Overload : Too much of extra unnecessary information</a:t>
            </a:r>
            <a:endParaRPr lang="en-IN" altLang="en-US" sz="2000"/>
          </a:p>
          <a:p>
            <a:pPr marL="0" indent="0">
              <a:buNone/>
            </a:pPr>
            <a:r>
              <a:rPr lang="en-IN" altLang="en-US" sz="2000"/>
              <a:t> 2. Not Intuitive : Some apps are beautifully designed but are not intuitive to use</a:t>
            </a:r>
            <a:endParaRPr lang="en-IN" altLang="en-US" sz="2000"/>
          </a:p>
          <a:p>
            <a:pPr marL="0" indent="0">
              <a:buNone/>
            </a:pPr>
            <a:r>
              <a:rPr lang="en-IN" altLang="en-US" sz="2000"/>
              <a:t> 3. Too less information </a:t>
            </a:r>
            <a:endParaRPr lang="en-IN" altLang="en-US" sz="2000"/>
          </a:p>
          <a:p>
            <a:pPr marL="0" indent="0">
              <a:buNone/>
            </a:pPr>
            <a:r>
              <a:rPr lang="en-IN" altLang="en-US" sz="2000"/>
              <a:t> 4. Complex interactions : Multi-touch gestures, mix of horizontle and verticle scrolling just to access simple informations were seen in few apps, thus making them non user friendly</a:t>
            </a:r>
            <a:endParaRPr lang="en-IN" altLang="en-US" sz="2000"/>
          </a:p>
          <a:p>
            <a:pPr marL="0" indent="0">
              <a:buNone/>
            </a:pPr>
            <a:r>
              <a:rPr lang="en-IN" altLang="en-US" sz="2000"/>
              <a:t>    So, keeping in mind these drawbacks we have designed this Weather application project.  This is compact, informative and user friendly too.</a:t>
            </a:r>
            <a:endParaRPr lang="en-IN" altLang="en-US" sz="20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11264</Words>
  <Application>WPS Presentation</Application>
  <PresentationFormat>Widescreen</PresentationFormat>
  <Paragraphs>236</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Britannic Bold</vt:lpstr>
      <vt:lpstr>Yu Gothic UI Semibold</vt:lpstr>
      <vt:lpstr>Arial Rounded MT Bold</vt:lpstr>
      <vt:lpstr>Microsoft YaHei</vt:lpstr>
      <vt:lpstr>Arial Unicode MS</vt:lpstr>
      <vt:lpstr>Calibri</vt:lpstr>
      <vt:lpstr>Broadway</vt:lpstr>
      <vt:lpstr>Blue Waves</vt:lpstr>
      <vt:lpstr>PROJECT ON WEATHER APP</vt:lpstr>
      <vt:lpstr>AUTHENTICATION</vt:lpstr>
      <vt:lpstr>ACKNOWLEDGEMENT</vt:lpstr>
      <vt:lpstr>PREFACE</vt:lpstr>
      <vt:lpstr>TABLE OF CONTENTS</vt:lpstr>
      <vt:lpstr>PowerPoint 演示文稿</vt:lpstr>
      <vt:lpstr>WEATHER APP</vt:lpstr>
      <vt:lpstr>Needs of Weather App:</vt:lpstr>
      <vt:lpstr>Existing Apps..</vt:lpstr>
      <vt:lpstr>Design </vt:lpstr>
      <vt:lpstr>PowerPoint 演示文稿</vt:lpstr>
      <vt:lpstr>After entering a city in search bar the page shows this layout :</vt:lpstr>
      <vt:lpstr>PowerPoint 演示文稿</vt:lpstr>
      <vt:lpstr>                              Introduction</vt:lpstr>
      <vt:lpstr>PowerPoint 演示文稿</vt:lpstr>
      <vt:lpstr>Step 1 – The setup</vt:lpstr>
      <vt:lpstr>Step 2 - HTML  </vt:lpstr>
      <vt:lpstr>Step 3 - CSS</vt:lpstr>
      <vt:lpstr>Step 4 - JavaScript</vt:lpstr>
      <vt:lpstr>Step 5 – The API</vt:lpstr>
      <vt:lpstr>Step 6 – The Data</vt:lpstr>
      <vt:lpstr>Why is this design good?</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sanchari roy</dc:creator>
  <cp:lastModifiedBy>SARBANI MUKHERJEE</cp:lastModifiedBy>
  <cp:revision>52</cp:revision>
  <dcterms:created xsi:type="dcterms:W3CDTF">2018-11-12T11:09:00Z</dcterms:created>
  <dcterms:modified xsi:type="dcterms:W3CDTF">2018-12-04T18:33:16Z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1033-10.2.0.7549</vt:lpwstr>
  </property>
</Properties>
</file>